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04" r:id="rId5"/>
    <p:sldId id="312" r:id="rId6"/>
    <p:sldId id="291" r:id="rId7"/>
    <p:sldId id="307" r:id="rId8"/>
    <p:sldId id="313" r:id="rId9"/>
    <p:sldId id="298" r:id="rId10"/>
    <p:sldId id="314" r:id="rId11"/>
    <p:sldId id="311" r:id="rId12"/>
    <p:sldId id="315" r:id="rId13"/>
    <p:sldId id="316" r:id="rId14"/>
    <p:sldId id="317" r:id="rId15"/>
    <p:sldId id="318" r:id="rId16"/>
    <p:sldId id="267" r:id="rId17"/>
    <p:sldId id="319" r:id="rId18"/>
    <p:sldId id="321" r:id="rId19"/>
    <p:sldId id="305" r:id="rId20"/>
    <p:sldId id="322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98"/>
    <a:srgbClr val="F3C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6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3FBE6-B7AD-4C0B-80C4-97B5022023B9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75E6B-FC01-41B2-BAAE-87DC2FDBC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Saul blessing </a:t>
            </a:r>
            <a:r>
              <a:rPr lang="en-US" dirty="0" err="1"/>
              <a:t>samuel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72A9-04A5-4EA4-B5A6-47DA4F398E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9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0F2-F26E-4C60-9010-49E5CC447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B627A-FA8E-4221-A46D-690FB6BFA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B1C40-23D2-4544-9115-2E7B2287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71D86-2255-4E45-87DC-8B11D2CC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EBD6C-B5BD-4A34-B470-75442004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4A20-BF68-494A-9903-AEC6146D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C7770-D013-45BE-87DF-C2AFF39BD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B4FB9-32E4-45CF-832F-8FA2DBD3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9B3B8-D983-4792-B0AF-7016F090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F7B78-CFAD-49AF-A703-C7192C4A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F30AB0-785E-4BC2-870C-BC7801D24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041B0-E9C5-4587-9CCC-D00F3F6DA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11195-F7DA-4757-83F1-62106B76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C3053-D99F-47F6-AAF3-41F82D23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E20A3-23D7-4FB0-BC5A-D662E36B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3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8F2F-20D0-4A8E-AADA-C99603F8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DC269-E75A-4CD4-86BC-2F174FB44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35C5C-4EFC-482B-8613-D5F4805C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9E26B-3066-4014-B33C-CA16F8B2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32A17-6877-426C-9452-391C5A1A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6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6BD3-C4A1-4AE3-88ED-0CC3354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588E7-475C-401A-8BA5-C4564BDDB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7250B-859D-4AF6-A218-70D717CE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F4A8F-7BC6-4AE3-BE77-2B27598B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229A1-0957-4288-98B6-83B34FA7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8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6385-AE8A-4F34-949F-15C9DC32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344FD-1B0B-4978-A5DA-61A54B8F7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C0C46-644C-4BCD-B115-400E126FA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73B21-F56A-48EF-92A5-C1CF0429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AE106-60C0-468A-980F-28458CA7B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7A66-9016-437C-B95F-E4475FF6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7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A4BB-4389-4788-ABF9-67130BB2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D14EF-2F7E-4299-B8D1-E1F2CF14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99FCB-A980-43D1-89DB-87750E655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1C1D5-53C0-48E6-90CB-05A8E118C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7668B-C460-4727-B151-007EA6237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C788C-6069-421F-B542-76F35685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67470-17A4-4330-A622-8E79FC42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083C3-F53A-4F33-B519-C3B45261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D510-BE4D-4944-8137-C622C711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279A1-C859-40BF-B519-70056C44D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4906D-0C7D-4FCB-BE47-709F0215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50305-9858-45B8-BBCB-6F65C71F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D7C965-3B0A-4E4E-9F39-1BF5A720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1F14A-C1ED-4694-B77E-749D442DD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6B024-57A3-4767-A95F-20F1666E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E2D5-7ACB-479E-92E1-C3BAAB46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4AA2-7362-427E-8AFA-D4469263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7BDC9-9989-4D1B-AA59-1B42670AF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95FC-3A98-430D-8BAF-670F1DF1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D404C-3F9C-4AC9-B56D-611C3845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017FA-37F7-4141-9AC2-C5705D2E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4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162EC-42C5-4BC3-9753-88131E44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1C47F-ED97-48F4-9633-F9A75717C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971FF-A8E4-42D8-B1ED-A926C5C05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2F477-76A1-48C1-993C-B19C069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E64A3-1E95-47BD-9786-F11DD0FC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01CF3-02BD-4E5F-A555-7F517BBD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0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06F0D6-4439-4192-9FDC-1F7BA20E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2B669-9006-456E-A6FE-BE98BD4B9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36C3D-0CA8-4D8C-8B24-73B3D86BB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4181-FBB7-40BD-911A-8E3640C7108F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D903E-20E4-4513-9678-15526F1C6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D0F2B-9EBD-4E3B-BD97-28D8CB069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E997-4B02-4CAE-98DC-549EB3EE3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F91A-443F-408A-94C8-66642069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78" y="642989"/>
            <a:ext cx="3732721" cy="5242246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F746D-359B-4E4C-A3EA-0377D8FC4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anchor="t"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Samuel 12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1B238-F3F4-4B09-BA8A-9CF9EFBA3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737" y="417312"/>
            <a:ext cx="3785739" cy="2087760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Reckoning, Rebuke and Warning</a:t>
            </a:r>
          </a:p>
        </p:txBody>
      </p:sp>
    </p:spTree>
    <p:extLst>
      <p:ext uri="{BB962C8B-B14F-4D97-AF65-F5344CB8AC3E}">
        <p14:creationId xmlns:p14="http://schemas.microsoft.com/office/powerpoint/2010/main" val="338526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F2608-6AD3-4817-A107-1EB81502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4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Israel’s </a:t>
            </a:r>
            <a:r>
              <a:rPr lang="en-US" sz="4800" b="1" u="sng" dirty="0">
                <a:solidFill>
                  <a:prstClr val="black"/>
                </a:solidFill>
                <a:latin typeface="Century Gothic" panose="020B0502020202020204" pitchFamily="34" charset="0"/>
              </a:rPr>
              <a:t>Insolence</a:t>
            </a:r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DBBB-E1A3-490A-8C16-9C2DAA8F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046"/>
            <a:ext cx="8500672" cy="6618157"/>
          </a:xfrm>
        </p:spPr>
        <p:txBody>
          <a:bodyPr>
            <a:normAutofit/>
          </a:bodyPr>
          <a:lstStyle/>
          <a:p>
            <a:r>
              <a:rPr lang="en-US" sz="3200" dirty="0"/>
              <a:t>Samuel witnesses of Israel’s failures.</a:t>
            </a:r>
          </a:p>
          <a:p>
            <a:r>
              <a:rPr lang="en-US" sz="3200" dirty="0"/>
              <a:t>When you come out of the world</a:t>
            </a:r>
            <a:br>
              <a:rPr lang="en-US" sz="3200" dirty="0"/>
            </a:br>
            <a:r>
              <a:rPr lang="en-US" sz="3200" dirty="0"/>
              <a:t>and in the LORD – you are putting </a:t>
            </a:r>
            <a:br>
              <a:rPr lang="en-US" sz="3200" dirty="0"/>
            </a:br>
            <a:r>
              <a:rPr lang="en-US" sz="3200" dirty="0"/>
              <a:t>your </a:t>
            </a:r>
            <a:r>
              <a:rPr lang="en-US" sz="3200" u="sng" dirty="0"/>
              <a:t>trust</a:t>
            </a:r>
            <a:r>
              <a:rPr lang="en-US" sz="3200" dirty="0"/>
              <a:t> in the LORD. </a:t>
            </a:r>
          </a:p>
          <a:p>
            <a:r>
              <a:rPr lang="en-US" sz="3200" u="sng" dirty="0"/>
              <a:t>Live</a:t>
            </a:r>
            <a:r>
              <a:rPr lang="en-US" sz="3200" dirty="0"/>
              <a:t> like that’s really </a:t>
            </a:r>
            <a:r>
              <a:rPr lang="en-US" sz="3200" u="sng" dirty="0"/>
              <a:t>true</a:t>
            </a:r>
            <a:r>
              <a:rPr lang="en-US" sz="3200" dirty="0"/>
              <a:t>.</a:t>
            </a:r>
          </a:p>
          <a:p>
            <a:r>
              <a:rPr lang="en-US" sz="3200" dirty="0"/>
              <a:t>God has been nothing but </a:t>
            </a:r>
            <a:r>
              <a:rPr lang="en-US" sz="3200" u="sng" dirty="0"/>
              <a:t>good</a:t>
            </a:r>
            <a:r>
              <a:rPr lang="en-US" sz="3200" dirty="0"/>
              <a:t> to</a:t>
            </a:r>
            <a:br>
              <a:rPr lang="en-US" sz="3200" dirty="0"/>
            </a:br>
            <a:r>
              <a:rPr lang="en-US" sz="3200" dirty="0"/>
              <a:t>His people!</a:t>
            </a:r>
          </a:p>
          <a:p>
            <a:r>
              <a:rPr lang="en-US" sz="3200" dirty="0"/>
              <a:t>Through fear of Ammon Israel </a:t>
            </a:r>
            <a:br>
              <a:rPr lang="en-US" sz="3200" dirty="0"/>
            </a:br>
            <a:r>
              <a:rPr lang="en-US" sz="3200" dirty="0"/>
              <a:t>sought a king to protect them.</a:t>
            </a:r>
          </a:p>
          <a:p>
            <a:r>
              <a:rPr lang="en-US" sz="3200" dirty="0"/>
              <a:t>Saul: The result of man’s </a:t>
            </a:r>
            <a:r>
              <a:rPr lang="en-US" sz="3200" u="sng" dirty="0"/>
              <a:t>DEMANDS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91722-0B4E-4CCC-B1F4-FEFA3DCD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792" y="577120"/>
            <a:ext cx="4654783" cy="559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F2608-6AD3-4817-A107-1EB81502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4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Samuel’s </a:t>
            </a:r>
            <a:r>
              <a:rPr lang="en-US" sz="4800" b="1" u="sng" dirty="0">
                <a:solidFill>
                  <a:prstClr val="black"/>
                </a:solidFill>
                <a:latin typeface="Century Gothic" panose="020B0502020202020204" pitchFamily="34" charset="0"/>
              </a:rPr>
              <a:t>Instruction</a:t>
            </a:r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DBBB-E1A3-490A-8C16-9C2DAA8F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046"/>
            <a:ext cx="8500672" cy="6618157"/>
          </a:xfrm>
        </p:spPr>
        <p:txBody>
          <a:bodyPr>
            <a:normAutofit/>
          </a:bodyPr>
          <a:lstStyle/>
          <a:p>
            <a:r>
              <a:rPr lang="en-US" sz="3200" dirty="0"/>
              <a:t>A warning.</a:t>
            </a:r>
          </a:p>
          <a:p>
            <a:r>
              <a:rPr lang="en-US" sz="3200" dirty="0"/>
              <a:t>That we must take to heart!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4975FE-3412-4FAF-94CD-BB55C0CA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39" y="0"/>
            <a:ext cx="4936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16" y="0"/>
            <a:ext cx="11707317" cy="6940446"/>
          </a:xfrm>
        </p:spPr>
        <p:txBody>
          <a:bodyPr anchor="ctr">
            <a:normAutofit fontScale="92500" lnSpcReduction="10000"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Heb12:6-11 For whom the Lord loveth he </a:t>
            </a:r>
            <a:r>
              <a:rPr lang="en-US" sz="3600" dirty="0" err="1">
                <a:latin typeface="Century Gothic" panose="020B0502020202020204" pitchFamily="34" charset="0"/>
              </a:rPr>
              <a:t>chasteneth</a:t>
            </a:r>
            <a:r>
              <a:rPr lang="en-US" sz="3600" dirty="0">
                <a:latin typeface="Century Gothic" panose="020B0502020202020204" pitchFamily="34" charset="0"/>
              </a:rPr>
              <a:t>, and </a:t>
            </a:r>
            <a:r>
              <a:rPr lang="en-US" sz="3600" dirty="0" err="1">
                <a:latin typeface="Century Gothic" panose="020B0502020202020204" pitchFamily="34" charset="0"/>
              </a:rPr>
              <a:t>scourgeth</a:t>
            </a:r>
            <a:r>
              <a:rPr lang="en-US" sz="3600" dirty="0">
                <a:latin typeface="Century Gothic" panose="020B0502020202020204" pitchFamily="34" charset="0"/>
              </a:rPr>
              <a:t> every son whom he </a:t>
            </a:r>
            <a:r>
              <a:rPr lang="en-US" sz="3600" dirty="0" err="1">
                <a:latin typeface="Century Gothic" panose="020B0502020202020204" pitchFamily="34" charset="0"/>
              </a:rPr>
              <a:t>receiveth</a:t>
            </a:r>
            <a:r>
              <a:rPr lang="en-US" sz="3600" dirty="0">
                <a:latin typeface="Century Gothic" panose="020B0502020202020204" pitchFamily="34" charset="0"/>
              </a:rPr>
              <a:t>. 7  If ye endure chastening, God </a:t>
            </a:r>
            <a:r>
              <a:rPr lang="en-US" sz="3600" dirty="0" err="1">
                <a:latin typeface="Century Gothic" panose="020B0502020202020204" pitchFamily="34" charset="0"/>
              </a:rPr>
              <a:t>dealeth</a:t>
            </a:r>
            <a:r>
              <a:rPr lang="en-US" sz="3600" dirty="0">
                <a:latin typeface="Century Gothic" panose="020B0502020202020204" pitchFamily="34" charset="0"/>
              </a:rPr>
              <a:t> with you as with sons; for what son is he whom the father </a:t>
            </a:r>
            <a:r>
              <a:rPr lang="en-US" sz="3600" dirty="0" err="1">
                <a:latin typeface="Century Gothic" panose="020B0502020202020204" pitchFamily="34" charset="0"/>
              </a:rPr>
              <a:t>chasteneth</a:t>
            </a:r>
            <a:r>
              <a:rPr lang="en-US" sz="3600" dirty="0">
                <a:latin typeface="Century Gothic" panose="020B0502020202020204" pitchFamily="34" charset="0"/>
              </a:rPr>
              <a:t> not? 8  But if ye be without chastisement, whereof all are partakers, then are ye bastards, and not sons. 9  Furthermore we have had fathers of our flesh which corrected us, and we gave them reverence: shall we not much rather be in subjection unto the Father of spirits, and live? 10  For they verily for a few days chastened us after their own pleasure; but he for our profit, that we might be partakers of his holiness. 11  Now no chastening for the present </a:t>
            </a:r>
            <a:r>
              <a:rPr lang="en-US" sz="3600" dirty="0" err="1">
                <a:latin typeface="Century Gothic" panose="020B0502020202020204" pitchFamily="34" charset="0"/>
              </a:rPr>
              <a:t>seemeth</a:t>
            </a:r>
            <a:r>
              <a:rPr lang="en-US" sz="3600" dirty="0">
                <a:latin typeface="Century Gothic" panose="020B0502020202020204" pitchFamily="34" charset="0"/>
              </a:rPr>
              <a:t> to be joyous, but grievous: nevertheless afterward it </a:t>
            </a:r>
            <a:r>
              <a:rPr lang="en-US" sz="3600" dirty="0" err="1">
                <a:latin typeface="Century Gothic" panose="020B0502020202020204" pitchFamily="34" charset="0"/>
              </a:rPr>
              <a:t>yieldeth</a:t>
            </a:r>
            <a:r>
              <a:rPr lang="en-US" sz="3600" dirty="0">
                <a:latin typeface="Century Gothic" panose="020B0502020202020204" pitchFamily="34" charset="0"/>
              </a:rPr>
              <a:t> the peaceable fruit of righteousness unto them which are exercised thereby.</a:t>
            </a:r>
          </a:p>
        </p:txBody>
      </p:sp>
    </p:spTree>
    <p:extLst>
      <p:ext uri="{BB962C8B-B14F-4D97-AF65-F5344CB8AC3E}">
        <p14:creationId xmlns:p14="http://schemas.microsoft.com/office/powerpoint/2010/main" val="31613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9D998C-13DB-461F-B007-F6708F30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11099018" cy="1692794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God’s </a:t>
            </a:r>
            <a:r>
              <a:rPr lang="en-US" b="1" u="sng" dirty="0">
                <a:latin typeface="Century Gothic" panose="020B0502020202020204" pitchFamily="34" charset="0"/>
              </a:rPr>
              <a:t>Input</a:t>
            </a:r>
            <a:r>
              <a:rPr lang="en-US" b="1" dirty="0">
                <a:latin typeface="Century Gothic" panose="020B0502020202020204" pitchFamily="34" charset="0"/>
              </a:rPr>
              <a:t>.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847F-24E1-4A66-AC0F-9674C1958CAB}"/>
              </a:ext>
            </a:extLst>
          </p:cNvPr>
          <p:cNvSpPr/>
          <p:nvPr/>
        </p:nvSpPr>
        <p:spPr>
          <a:xfrm>
            <a:off x="499462" y="2057919"/>
            <a:ext cx="5424030" cy="5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A985-D62D-4C44-947E-0ACFD0090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96" y="1626437"/>
            <a:ext cx="11021242" cy="4596542"/>
          </a:xfrm>
        </p:spPr>
        <p:txBody>
          <a:bodyPr>
            <a:noAutofit/>
          </a:bodyPr>
          <a:lstStyle/>
          <a:p>
            <a:r>
              <a:rPr lang="en-US" sz="3200" u="sng" dirty="0"/>
              <a:t>Successful</a:t>
            </a:r>
            <a:r>
              <a:rPr lang="en-US" sz="3200" dirty="0"/>
              <a:t> rebellion never </a:t>
            </a:r>
            <a:br>
              <a:rPr lang="en-US" sz="3200" dirty="0"/>
            </a:br>
            <a:r>
              <a:rPr lang="en-US" sz="3200" u="sng" dirty="0"/>
              <a:t>validates</a:t>
            </a:r>
            <a:r>
              <a:rPr lang="en-US" sz="3200" dirty="0"/>
              <a:t> rebellion. </a:t>
            </a:r>
          </a:p>
          <a:p>
            <a:r>
              <a:rPr lang="en-US" sz="3200" dirty="0"/>
              <a:t>Your sin will always find you out. </a:t>
            </a:r>
          </a:p>
          <a:p>
            <a:r>
              <a:rPr lang="en-US" sz="3200" dirty="0"/>
              <a:t>Usually, rain is </a:t>
            </a:r>
            <a:r>
              <a:rPr lang="en-US" sz="3200" u="sng" dirty="0"/>
              <a:t>blessing</a:t>
            </a:r>
            <a:r>
              <a:rPr lang="en-US" sz="3200" dirty="0"/>
              <a:t>. Not during harvest. Rain can ruin crops.</a:t>
            </a:r>
          </a:p>
          <a:p>
            <a:r>
              <a:rPr lang="en-US" sz="3200" dirty="0"/>
              <a:t>This is so </a:t>
            </a:r>
            <a:r>
              <a:rPr lang="en-US" sz="3200" u="sng" dirty="0"/>
              <a:t>sobering</a:t>
            </a:r>
            <a:r>
              <a:rPr lang="en-US" sz="3200" dirty="0"/>
              <a:t>!</a:t>
            </a:r>
          </a:p>
          <a:p>
            <a:r>
              <a:rPr lang="en-US" sz="3200" dirty="0"/>
              <a:t>Psalm 18:13 The LORD also thundered in the heavens,</a:t>
            </a:r>
          </a:p>
          <a:p>
            <a:r>
              <a:rPr lang="en-US" sz="3200" dirty="0"/>
              <a:t>Revelation 19:6 And I heard as it were the voice of a great multitude, and as the voice of many waters, and as the voice of mighty </a:t>
            </a:r>
            <a:r>
              <a:rPr lang="en-US" sz="3200" dirty="0" err="1"/>
              <a:t>thunderings</a:t>
            </a:r>
            <a:r>
              <a:rPr lang="en-US" sz="3200" dirty="0"/>
              <a:t>, saying, Alleluia: for the Lord God omnipotent </a:t>
            </a:r>
            <a:r>
              <a:rPr lang="en-US" sz="3200" dirty="0" err="1"/>
              <a:t>reigneth</a:t>
            </a:r>
            <a:r>
              <a:rPr lang="en-US" sz="3200" dirty="0"/>
              <a:t>. 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16C3-995E-49FD-A65C-9F3EFC2E4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573" y="365125"/>
            <a:ext cx="3962276" cy="2704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2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9D998C-13DB-461F-B007-F6708F30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11099018" cy="1692794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God’s </a:t>
            </a:r>
            <a:r>
              <a:rPr lang="en-US" b="1" u="sng" dirty="0">
                <a:latin typeface="Century Gothic" panose="020B0502020202020204" pitchFamily="34" charset="0"/>
              </a:rPr>
              <a:t>Input</a:t>
            </a:r>
            <a:r>
              <a:rPr lang="en-US" b="1" dirty="0">
                <a:latin typeface="Century Gothic" panose="020B0502020202020204" pitchFamily="34" charset="0"/>
              </a:rPr>
              <a:t>.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847F-24E1-4A66-AC0F-9674C1958CAB}"/>
              </a:ext>
            </a:extLst>
          </p:cNvPr>
          <p:cNvSpPr/>
          <p:nvPr/>
        </p:nvSpPr>
        <p:spPr>
          <a:xfrm>
            <a:off x="499462" y="2057919"/>
            <a:ext cx="5424030" cy="5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A985-D62D-4C44-947E-0ACFD0090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96" y="1626437"/>
            <a:ext cx="5535414" cy="4596542"/>
          </a:xfrm>
        </p:spPr>
        <p:txBody>
          <a:bodyPr>
            <a:noAutofit/>
          </a:bodyPr>
          <a:lstStyle/>
          <a:p>
            <a:r>
              <a:rPr lang="en-US" sz="3200" dirty="0"/>
              <a:t>This is so </a:t>
            </a:r>
            <a:r>
              <a:rPr lang="en-US" sz="3200" u="sng" dirty="0"/>
              <a:t>amazing</a:t>
            </a:r>
            <a:r>
              <a:rPr lang="en-US" sz="3200" dirty="0"/>
              <a:t>! </a:t>
            </a:r>
            <a:br>
              <a:rPr lang="en-US" sz="3200" dirty="0"/>
            </a:br>
            <a:r>
              <a:rPr lang="en-US" sz="3200" dirty="0"/>
              <a:t>The </a:t>
            </a:r>
            <a:r>
              <a:rPr lang="en-US" sz="3200" u="sng" dirty="0"/>
              <a:t>confidence</a:t>
            </a:r>
            <a:r>
              <a:rPr lang="en-US" sz="3200" dirty="0"/>
              <a:t> that the LORD </a:t>
            </a:r>
            <a:br>
              <a:rPr lang="en-US" sz="3200" dirty="0"/>
            </a:br>
            <a:r>
              <a:rPr lang="en-US" sz="3200" dirty="0"/>
              <a:t>and Samuel had in each other!</a:t>
            </a:r>
          </a:p>
          <a:p>
            <a:r>
              <a:rPr lang="en-US" sz="3200" dirty="0"/>
              <a:t>John 15:7 If ye abide in me, and my words abide in you, ye shall ask what ye will, and it shall be done unto you.</a:t>
            </a:r>
          </a:p>
          <a:p>
            <a:r>
              <a:rPr lang="en-US" sz="3200" dirty="0"/>
              <a:t>Growing leaders: stay faithful.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16C3-995E-49FD-A65C-9F3EFC2E4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731" y="1494640"/>
            <a:ext cx="5321607" cy="3631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5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9D998C-13DB-461F-B007-F6708F30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11099018" cy="1692794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God’s </a:t>
            </a:r>
            <a:r>
              <a:rPr lang="en-US" b="1" u="sng" dirty="0">
                <a:latin typeface="Century Gothic" panose="020B0502020202020204" pitchFamily="34" charset="0"/>
              </a:rPr>
              <a:t>Input</a:t>
            </a:r>
            <a:r>
              <a:rPr lang="en-US" b="1" dirty="0">
                <a:latin typeface="Century Gothic" panose="020B0502020202020204" pitchFamily="34" charset="0"/>
              </a:rPr>
              <a:t>.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847F-24E1-4A66-AC0F-9674C1958CAB}"/>
              </a:ext>
            </a:extLst>
          </p:cNvPr>
          <p:cNvSpPr/>
          <p:nvPr/>
        </p:nvSpPr>
        <p:spPr>
          <a:xfrm>
            <a:off x="499462" y="2057919"/>
            <a:ext cx="5424030" cy="5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A985-D62D-4C44-947E-0ACFD0090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96" y="1626437"/>
            <a:ext cx="5535414" cy="4596542"/>
          </a:xfrm>
        </p:spPr>
        <p:txBody>
          <a:bodyPr>
            <a:noAutofit/>
          </a:bodyPr>
          <a:lstStyle/>
          <a:p>
            <a:r>
              <a:rPr lang="en-US" sz="3200" dirty="0"/>
              <a:t>The message?</a:t>
            </a:r>
          </a:p>
          <a:p>
            <a:r>
              <a:rPr lang="en-US" sz="3200" u="sng" dirty="0"/>
              <a:t>Repent</a:t>
            </a:r>
            <a:r>
              <a:rPr lang="en-US" sz="3200" dirty="0"/>
              <a:t>. Then, just do </a:t>
            </a:r>
            <a:r>
              <a:rPr lang="en-US" sz="3200" u="sng" dirty="0"/>
              <a:t>right</a:t>
            </a:r>
            <a:r>
              <a:rPr lang="en-US" sz="3200" dirty="0"/>
              <a:t> moving forward!</a:t>
            </a:r>
          </a:p>
          <a:p>
            <a:r>
              <a:rPr lang="en-US" sz="3200" dirty="0"/>
              <a:t>Whatever others do, Samuel is </a:t>
            </a:r>
            <a:r>
              <a:rPr lang="en-US" sz="3200" u="sng" dirty="0"/>
              <a:t>COMMITED</a:t>
            </a:r>
            <a:r>
              <a:rPr lang="en-US" sz="3200" dirty="0"/>
              <a:t> to what is right and true before the LORD!</a:t>
            </a:r>
          </a:p>
          <a:p>
            <a:r>
              <a:rPr lang="en-US" sz="3200" dirty="0"/>
              <a:t>Prayerlessness for God’s people is sin against God!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16C3-995E-49FD-A65C-9F3EFC2E4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731" y="1494640"/>
            <a:ext cx="5321607" cy="3631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9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Romans 1:9 For God is my witness, whom I serve with my spirit in the gospel of his Son, that without ceasing I make mention of you always in my prayers; </a:t>
            </a:r>
          </a:p>
        </p:txBody>
      </p:sp>
    </p:spTree>
    <p:extLst>
      <p:ext uri="{BB962C8B-B14F-4D97-AF65-F5344CB8AC3E}">
        <p14:creationId xmlns:p14="http://schemas.microsoft.com/office/powerpoint/2010/main" val="23420307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59961"/>
            <a:ext cx="11347553" cy="6850505"/>
          </a:xfrm>
        </p:spPr>
        <p:txBody>
          <a:bodyPr anchor="ctr">
            <a:normAutofit lnSpcReduction="10000"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Deuteronomy 28:36 The LORD shall bring thee, and thy king which thou shalt set over thee, unto a nation which neither thou nor thy fathers have known; and there shalt thou serve other gods, wood and stone.</a:t>
            </a:r>
          </a:p>
          <a:p>
            <a:pPr marL="457200" indent="-457200"/>
            <a:r>
              <a:rPr lang="en-US" sz="3600" dirty="0" err="1">
                <a:latin typeface="Century Gothic" panose="020B0502020202020204" pitchFamily="34" charset="0"/>
              </a:rPr>
              <a:t>Deut</a:t>
            </a:r>
            <a:r>
              <a:rPr lang="en-US" sz="3600" dirty="0">
                <a:latin typeface="Century Gothic" panose="020B0502020202020204" pitchFamily="34" charset="0"/>
              </a:rPr>
              <a:t> 28:41 Thou shalt beget sons and daughters, but thou shalt not enjoy them; for they shall go into captivity. </a:t>
            </a:r>
          </a:p>
          <a:p>
            <a:pPr marL="457200" indent="-457200"/>
            <a:r>
              <a:rPr lang="en-US" sz="3600" dirty="0" err="1">
                <a:latin typeface="Century Gothic" panose="020B0502020202020204" pitchFamily="34" charset="0"/>
              </a:rPr>
              <a:t>Deut</a:t>
            </a:r>
            <a:r>
              <a:rPr lang="en-US" sz="3600" dirty="0">
                <a:latin typeface="Century Gothic" panose="020B0502020202020204" pitchFamily="34" charset="0"/>
              </a:rPr>
              <a:t> 28:45 Moreover all these curses shall come upon thee, and shall pursue thee, and overtake thee, till thou be destroyed; because thou </a:t>
            </a:r>
            <a:r>
              <a:rPr lang="en-US" sz="3600" dirty="0" err="1">
                <a:latin typeface="Century Gothic" panose="020B0502020202020204" pitchFamily="34" charset="0"/>
              </a:rPr>
              <a:t>hearkenedst</a:t>
            </a:r>
            <a:r>
              <a:rPr lang="en-US" sz="3600" dirty="0">
                <a:latin typeface="Century Gothic" panose="020B0502020202020204" pitchFamily="34" charset="0"/>
              </a:rPr>
              <a:t> not unto the voice of the LORD thy God, to keep his commandments and his statutes which he commanded thee: </a:t>
            </a:r>
          </a:p>
        </p:txBody>
      </p:sp>
    </p:spTree>
    <p:extLst>
      <p:ext uri="{BB962C8B-B14F-4D97-AF65-F5344CB8AC3E}">
        <p14:creationId xmlns:p14="http://schemas.microsoft.com/office/powerpoint/2010/main" val="38389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b="1" dirty="0">
                <a:latin typeface="Century Gothic" panose="020B0502020202020204" pitchFamily="34" charset="0"/>
              </a:rPr>
              <a:t>You can’t teach the things of God, if you do not know the Word of God!</a:t>
            </a:r>
          </a:p>
        </p:txBody>
      </p:sp>
    </p:spTree>
    <p:extLst>
      <p:ext uri="{BB962C8B-B14F-4D97-AF65-F5344CB8AC3E}">
        <p14:creationId xmlns:p14="http://schemas.microsoft.com/office/powerpoint/2010/main" val="22420127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0E9670F-FFF4-4125-BBB8-1C2353876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1" b="877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4681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b="1" dirty="0">
                <a:latin typeface="Century Gothic" panose="020B0502020202020204" pitchFamily="34" charset="0"/>
              </a:rPr>
              <a:t>PROBLEM: People take and substitute </a:t>
            </a:r>
            <a:r>
              <a:rPr lang="en-US" sz="3600" b="1" u="sng" dirty="0">
                <a:latin typeface="Century Gothic" panose="020B0502020202020204" pitchFamily="34" charset="0"/>
              </a:rPr>
              <a:t>SIN</a:t>
            </a:r>
            <a:r>
              <a:rPr lang="en-US" sz="3600" b="1" dirty="0">
                <a:latin typeface="Century Gothic" panose="020B0502020202020204" pitchFamily="34" charset="0"/>
              </a:rPr>
              <a:t> for personal </a:t>
            </a:r>
            <a:r>
              <a:rPr lang="en-US" sz="3600" b="1" u="sng" dirty="0">
                <a:latin typeface="Century Gothic" panose="020B0502020202020204" pitchFamily="34" charset="0"/>
              </a:rPr>
              <a:t>security</a:t>
            </a:r>
            <a:r>
              <a:rPr lang="en-US" sz="3600" b="1" dirty="0">
                <a:latin typeface="Century Gothic" panose="020B0502020202020204" pitchFamily="34" charset="0"/>
              </a:rPr>
              <a:t>. 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0761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46B6E-2B43-47C0-87FD-96A5077DB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014" y="-528726"/>
            <a:ext cx="5002031" cy="7021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F2608-6AD3-4817-A107-1EB81502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Samuel’s </a:t>
            </a:r>
            <a:r>
              <a:rPr lang="en-US" sz="4800" b="1" u="sng" dirty="0">
                <a:latin typeface="Century Gothic" panose="020B0502020202020204" pitchFamily="34" charset="0"/>
              </a:rPr>
              <a:t>Integrity</a:t>
            </a:r>
            <a:r>
              <a:rPr lang="en-US" sz="48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DBBB-E1A3-490A-8C16-9C2DAA8F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6570"/>
            <a:ext cx="6019801" cy="6655633"/>
          </a:xfrm>
        </p:spPr>
        <p:txBody>
          <a:bodyPr>
            <a:normAutofit/>
          </a:bodyPr>
          <a:lstStyle/>
          <a:p>
            <a:r>
              <a:rPr lang="en-US" sz="3200" dirty="0"/>
              <a:t>Remember, Samuel’s sons are a problem, this was one of the contributing factors to Israel’s request for a king…</a:t>
            </a:r>
          </a:p>
          <a:p>
            <a:r>
              <a:rPr lang="en-US" sz="3200" dirty="0"/>
              <a:t>“Here am I”</a:t>
            </a:r>
          </a:p>
          <a:p>
            <a:r>
              <a:rPr lang="en-US" sz="3200" dirty="0"/>
              <a:t>Samuel’s whole life has been dedicated to the </a:t>
            </a:r>
            <a:r>
              <a:rPr lang="en-US" sz="3200" u="sng" dirty="0"/>
              <a:t>edification</a:t>
            </a:r>
            <a:r>
              <a:rPr lang="en-US" sz="3200" dirty="0"/>
              <a:t> of Israel.</a:t>
            </a:r>
          </a:p>
          <a:p>
            <a:r>
              <a:rPr lang="en-US" sz="3200" dirty="0"/>
              <a:t>Saul was willing to take all the oxen from Israel.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BA10B-8E49-439D-AD54-45BA70A0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585" y="0"/>
            <a:ext cx="5767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b="1" dirty="0">
                <a:latin typeface="Century Gothic" panose="020B0502020202020204" pitchFamily="34" charset="0"/>
              </a:rPr>
              <a:t>We must live our lives so that we can be called to </a:t>
            </a:r>
            <a:r>
              <a:rPr lang="en-US" sz="3600" b="1" u="sng" dirty="0">
                <a:latin typeface="Century Gothic" panose="020B0502020202020204" pitchFamily="34" charset="0"/>
              </a:rPr>
              <a:t>account</a:t>
            </a:r>
            <a:r>
              <a:rPr lang="en-US" sz="3600" b="1" dirty="0">
                <a:latin typeface="Century Gothic" panose="020B0502020202020204" pitchFamily="34" charset="0"/>
              </a:rPr>
              <a:t>. 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38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 lnSpcReduction="10000"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Acts 20:25-27 And now, behold, I know that ye all, among whom I have gone preaching the kingdom of God, shall see my face no more. 26 Wherefore I take you to record this day, that I am pure from the blood of all men. 27 For I have not shunned to declare unto you all the counsel of God.</a:t>
            </a:r>
          </a:p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2 Timothy 3:10-11 But thou hast fully known my doctrine, manner of life, purpose, faith, longsuffering, charity, patience, 11  Persecutions, afflictions, which came unto me at Antioch, at Iconium, at Lystra; what persecutions I endured: but out of them all the Lord delivered me. </a:t>
            </a:r>
          </a:p>
        </p:txBody>
      </p:sp>
    </p:spTree>
    <p:extLst>
      <p:ext uri="{BB962C8B-B14F-4D97-AF65-F5344CB8AC3E}">
        <p14:creationId xmlns:p14="http://schemas.microsoft.com/office/powerpoint/2010/main" val="13806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John 8:46 Which of you </a:t>
            </a:r>
            <a:r>
              <a:rPr lang="en-US" sz="3600" dirty="0" err="1">
                <a:latin typeface="Century Gothic" panose="020B0502020202020204" pitchFamily="34" charset="0"/>
              </a:rPr>
              <a:t>convinceth</a:t>
            </a:r>
            <a:r>
              <a:rPr lang="en-US" sz="3600" dirty="0">
                <a:latin typeface="Century Gothic" panose="020B0502020202020204" pitchFamily="34" charset="0"/>
              </a:rPr>
              <a:t> me of sin? And if I say the truth, why do ye not believe me?</a:t>
            </a:r>
          </a:p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1 Corinthians 15:58 Therefore, my beloved brethren, be ye </a:t>
            </a:r>
            <a:r>
              <a:rPr lang="en-US" sz="3600" dirty="0" err="1">
                <a:latin typeface="Century Gothic" panose="020B0502020202020204" pitchFamily="34" charset="0"/>
              </a:rPr>
              <a:t>stedfast</a:t>
            </a:r>
            <a:r>
              <a:rPr lang="en-US" sz="3600" dirty="0">
                <a:latin typeface="Century Gothic" panose="020B0502020202020204" pitchFamily="34" charset="0"/>
              </a:rPr>
              <a:t>, </a:t>
            </a:r>
            <a:r>
              <a:rPr lang="en-US" sz="3600" dirty="0" err="1">
                <a:latin typeface="Century Gothic" panose="020B0502020202020204" pitchFamily="34" charset="0"/>
              </a:rPr>
              <a:t>unmoveable</a:t>
            </a:r>
            <a:r>
              <a:rPr lang="en-US" sz="3600" dirty="0">
                <a:latin typeface="Century Gothic" panose="020B0502020202020204" pitchFamily="34" charset="0"/>
              </a:rPr>
              <a:t>, always abounding in the work of the Lord, forasmuch as ye know that your </a:t>
            </a:r>
            <a:r>
              <a:rPr lang="en-US" sz="3600" dirty="0" err="1">
                <a:latin typeface="Century Gothic" panose="020B0502020202020204" pitchFamily="34" charset="0"/>
              </a:rPr>
              <a:t>labour</a:t>
            </a:r>
            <a:r>
              <a:rPr lang="en-US" sz="3600" dirty="0">
                <a:latin typeface="Century Gothic" panose="020B0502020202020204" pitchFamily="34" charset="0"/>
              </a:rPr>
              <a:t> is not in vain in the Lord.</a:t>
            </a:r>
          </a:p>
        </p:txBody>
      </p:sp>
    </p:spTree>
    <p:extLst>
      <p:ext uri="{BB962C8B-B14F-4D97-AF65-F5344CB8AC3E}">
        <p14:creationId xmlns:p14="http://schemas.microsoft.com/office/powerpoint/2010/main" val="24191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46B6E-2B43-47C0-87FD-96A5077DB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952" y="67456"/>
            <a:ext cx="4837431" cy="6790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F2608-6AD3-4817-A107-1EB81502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64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Samuel’s </a:t>
            </a:r>
            <a:r>
              <a:rPr lang="en-US" sz="4800" b="1" u="sng" dirty="0">
                <a:solidFill>
                  <a:prstClr val="black"/>
                </a:solidFill>
                <a:latin typeface="Century Gothic" panose="020B0502020202020204" pitchFamily="34" charset="0"/>
              </a:rPr>
              <a:t>Integrity</a:t>
            </a:r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DBBB-E1A3-490A-8C16-9C2DAA8F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216"/>
            <a:ext cx="8500672" cy="6115987"/>
          </a:xfrm>
        </p:spPr>
        <p:txBody>
          <a:bodyPr>
            <a:normAutofit/>
          </a:bodyPr>
          <a:lstStyle/>
          <a:p>
            <a:r>
              <a:rPr lang="en-US" sz="3200" dirty="0"/>
              <a:t>Any discipline that would come from </a:t>
            </a:r>
            <a:br>
              <a:rPr lang="en-US" sz="3200" dirty="0"/>
            </a:br>
            <a:r>
              <a:rPr lang="en-US" sz="3200" dirty="0"/>
              <a:t>God to Israel was not Samuel’s fault!</a:t>
            </a:r>
          </a:p>
          <a:p>
            <a:r>
              <a:rPr lang="en-US" sz="3200" dirty="0"/>
              <a:t>Samuel has 2 witnesses that he was </a:t>
            </a:r>
            <a:br>
              <a:rPr lang="en-US" sz="3200" dirty="0"/>
            </a:br>
            <a:r>
              <a:rPr lang="en-US" sz="3200" dirty="0"/>
              <a:t>right with Israel. </a:t>
            </a:r>
            <a:br>
              <a:rPr lang="en-US" sz="3200" dirty="0"/>
            </a:br>
            <a:r>
              <a:rPr lang="en-US" sz="3200" dirty="0"/>
              <a:t>1. God and 2. His anointed, Saul.</a:t>
            </a:r>
          </a:p>
          <a:p>
            <a:r>
              <a:rPr lang="en-US" sz="3200" dirty="0"/>
              <a:t>So Samuel is </a:t>
            </a:r>
            <a:r>
              <a:rPr lang="en-US" sz="3200" u="sng" dirty="0"/>
              <a:t>retired</a:t>
            </a:r>
            <a:r>
              <a:rPr lang="en-US" sz="3200" dirty="0"/>
              <a:t> as a judge in Israel,</a:t>
            </a:r>
            <a:br>
              <a:rPr lang="en-US" sz="3200" dirty="0"/>
            </a:br>
            <a:r>
              <a:rPr lang="en-US" sz="3200" dirty="0"/>
              <a:t>but not as their </a:t>
            </a:r>
            <a:r>
              <a:rPr lang="en-US" sz="3200" u="sng" dirty="0"/>
              <a:t>SPIRITUAL</a:t>
            </a:r>
            <a:r>
              <a:rPr lang="en-US" sz="3200" dirty="0"/>
              <a:t> leader.</a:t>
            </a:r>
          </a:p>
          <a:p>
            <a:r>
              <a:rPr lang="en-US" sz="3200" dirty="0"/>
              <a:t>Samuel is still a </a:t>
            </a:r>
            <a:r>
              <a:rPr lang="en-US" sz="3200" u="sng" dirty="0"/>
              <a:t>prophet</a:t>
            </a:r>
            <a:r>
              <a:rPr lang="en-US" sz="3200" dirty="0"/>
              <a:t>. Israel needs to </a:t>
            </a:r>
            <a:br>
              <a:rPr lang="en-US" sz="3200" dirty="0"/>
            </a:br>
            <a:r>
              <a:rPr lang="en-US" sz="3200" dirty="0"/>
              <a:t>hear from him!</a:t>
            </a:r>
          </a:p>
        </p:txBody>
      </p:sp>
    </p:spTree>
    <p:extLst>
      <p:ext uri="{BB962C8B-B14F-4D97-AF65-F5344CB8AC3E}">
        <p14:creationId xmlns:p14="http://schemas.microsoft.com/office/powerpoint/2010/main" val="23961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" y="288472"/>
            <a:ext cx="11347553" cy="6460672"/>
          </a:xfrm>
        </p:spPr>
        <p:txBody>
          <a:bodyPr anchor="ctr">
            <a:normAutofit/>
          </a:bodyPr>
          <a:lstStyle/>
          <a:p>
            <a:pPr marL="457200" indent="-457200"/>
            <a:r>
              <a:rPr lang="en-US" sz="3600" dirty="0">
                <a:latin typeface="Century Gothic" panose="020B0502020202020204" pitchFamily="34" charset="0"/>
              </a:rPr>
              <a:t>Psalm 71:17-18 O God, thou hast taught me from my youth: and hitherto have I declared thy wondrous works. 18  Now also when I am old and </a:t>
            </a:r>
            <a:r>
              <a:rPr lang="en-US" sz="3600" dirty="0" err="1">
                <a:latin typeface="Century Gothic" panose="020B0502020202020204" pitchFamily="34" charset="0"/>
              </a:rPr>
              <a:t>grayheaded</a:t>
            </a:r>
            <a:r>
              <a:rPr lang="en-US" sz="3600" dirty="0">
                <a:latin typeface="Century Gothic" panose="020B0502020202020204" pitchFamily="34" charset="0"/>
              </a:rPr>
              <a:t>, O God, forsake me not; until I have shewed thy strength unto this generation, and thy power to every one that is to come.</a:t>
            </a:r>
          </a:p>
        </p:txBody>
      </p:sp>
    </p:spTree>
    <p:extLst>
      <p:ext uri="{BB962C8B-B14F-4D97-AF65-F5344CB8AC3E}">
        <p14:creationId xmlns:p14="http://schemas.microsoft.com/office/powerpoint/2010/main" val="10073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4DB5F43F29D49A6E8E0828CE3107F" ma:contentTypeVersion="7" ma:contentTypeDescription="Create a new document." ma:contentTypeScope="" ma:versionID="f6205a6e5b60a6581a872eeff60a6fce">
  <xsd:schema xmlns:xsd="http://www.w3.org/2001/XMLSchema" xmlns:xs="http://www.w3.org/2001/XMLSchema" xmlns:p="http://schemas.microsoft.com/office/2006/metadata/properties" xmlns:ns2="92225faf-0d15-43dc-b0d3-949d76b83189" xmlns:ns3="85009109-077a-450e-82c0-9072b8164ed1" targetNamespace="http://schemas.microsoft.com/office/2006/metadata/properties" ma:root="true" ma:fieldsID="4154eefe68d8a92f40066778c1b0231f" ns2:_="" ns3:_="">
    <xsd:import namespace="92225faf-0d15-43dc-b0d3-949d76b83189"/>
    <xsd:import namespace="85009109-077a-450e-82c0-9072b8164e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25faf-0d15-43dc-b0d3-949d76b831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09109-077a-450e-82c0-9072b8164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F5A03F-E729-4CF8-911D-1781ADAEBD80}">
  <ds:schemaRefs>
    <ds:schemaRef ds:uri="92225faf-0d15-43dc-b0d3-949d76b83189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5009109-077a-450e-82c0-9072b8164ed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B9010C-1509-437D-95E5-B09275AA23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1ACE19-DDB3-4955-B690-6E992DEF06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25faf-0d15-43dc-b0d3-949d76b83189"/>
    <ds:schemaRef ds:uri="85009109-077a-450e-82c0-9072b8164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5188</TotalTime>
  <Words>761</Words>
  <Application>Microsoft Office PowerPoint</Application>
  <PresentationFormat>Widescreen</PresentationFormat>
  <Paragraphs>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1 Samuel 12</vt:lpstr>
      <vt:lpstr>PowerPoint Presentation</vt:lpstr>
      <vt:lpstr>PowerPoint Presentation</vt:lpstr>
      <vt:lpstr>Samuel’s Integrity.</vt:lpstr>
      <vt:lpstr>PowerPoint Presentation</vt:lpstr>
      <vt:lpstr>PowerPoint Presentation</vt:lpstr>
      <vt:lpstr>PowerPoint Presentation</vt:lpstr>
      <vt:lpstr>Samuel’s Integrity.</vt:lpstr>
      <vt:lpstr>PowerPoint Presentation</vt:lpstr>
      <vt:lpstr>Israel’s Insolence.</vt:lpstr>
      <vt:lpstr>Samuel’s Instruction.</vt:lpstr>
      <vt:lpstr>PowerPoint Presentation</vt:lpstr>
      <vt:lpstr>God’s Input. </vt:lpstr>
      <vt:lpstr>God’s Input. </vt:lpstr>
      <vt:lpstr>God’s Input.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Miles</dc:creator>
  <cp:lastModifiedBy>Sam Miles</cp:lastModifiedBy>
  <cp:revision>10</cp:revision>
  <dcterms:created xsi:type="dcterms:W3CDTF">2017-11-30T23:19:44Z</dcterms:created>
  <dcterms:modified xsi:type="dcterms:W3CDTF">2018-02-11T14:02:06Z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0x010100FF94DB5F43F29D49A6E8E0828CE3107F</vt:lpwstr>
  </property>
</Properties>
</file>